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57" r:id="rId4"/>
    <p:sldId id="258" r:id="rId5"/>
    <p:sldId id="259" r:id="rId6"/>
    <p:sldId id="283" r:id="rId7"/>
    <p:sldId id="281" r:id="rId8"/>
    <p:sldId id="266" r:id="rId9"/>
    <p:sldId id="263" r:id="rId10"/>
    <p:sldId id="264" r:id="rId11"/>
    <p:sldId id="288" r:id="rId12"/>
    <p:sldId id="270" r:id="rId13"/>
    <p:sldId id="269" r:id="rId14"/>
    <p:sldId id="271" r:id="rId15"/>
    <p:sldId id="287" r:id="rId16"/>
    <p:sldId id="286" r:id="rId17"/>
    <p:sldId id="284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90" r:id="rId26"/>
    <p:sldId id="278" r:id="rId27"/>
    <p:sldId id="279" r:id="rId28"/>
    <p:sldId id="280" r:id="rId29"/>
  </p:sldIdLst>
  <p:sldSz cx="12192000" cy="6858000"/>
  <p:notesSz cx="6858000" cy="9144000"/>
  <p:embeddedFontLst>
    <p:embeddedFont>
      <p:font typeface="G마켓 산스 TTF Bold" panose="02000000000000000000" pitchFamily="2" charset="-127"/>
      <p:bold r:id="rId31"/>
    </p:embeddedFont>
    <p:embeddedFont>
      <p:font typeface="G마켓 산스 TTF Light" panose="020000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C1E"/>
    <a:srgbClr val="000000"/>
    <a:srgbClr val="13243E"/>
    <a:srgbClr val="22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9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0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vfx-houdini-blackhole-fYwTUll1cEnrM6Y4I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G마켓 산스 TTF Bold" panose="020B0503020000020004" pitchFamily="2" charset="-127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G마켓 산스 TTF Bold" panose="020B0503020000020004" pitchFamily="2" charset="-127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0661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FCADDA-B2C8-878A-7418-63306D5047F4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60F4-A6A3-C0C0-784E-971F8AAE738C}"/>
              </a:ext>
            </a:extLst>
          </p:cNvPr>
          <p:cNvSpPr txBox="1"/>
          <p:nvPr/>
        </p:nvSpPr>
        <p:spPr>
          <a:xfrm>
            <a:off x="6288083" y="1426945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몬스터가 출현한다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플레이어들은 공격실과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조종실을 오가며 몬스터를 처치한다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몬스터의 종류는 뒤에서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자세히 설명하겠다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F1F6A7F-6459-16D3-48A2-B7BE653C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6" y="2172738"/>
            <a:ext cx="4641088" cy="33905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208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EC6D70-F288-4092-5C5B-E8EC9855179E}"/>
              </a:ext>
            </a:extLst>
          </p:cNvPr>
          <p:cNvSpPr/>
          <p:nvPr/>
        </p:nvSpPr>
        <p:spPr>
          <a:xfrm>
            <a:off x="5611528" y="1351280"/>
            <a:ext cx="6102952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79499-5766-A583-74E6-C7F554A0EF6A}"/>
              </a:ext>
            </a:extLst>
          </p:cNvPr>
          <p:cNvSpPr txBox="1"/>
          <p:nvPr/>
        </p:nvSpPr>
        <p:spPr>
          <a:xfrm>
            <a:off x="5658398" y="1544320"/>
            <a:ext cx="5512522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컷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씬으로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시작한다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카메라가 플레이어가 뒤를 쳐다보는 장면 후 블랙홀 가리킴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블랙홀이 플레이어를 따라온다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(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타임 어택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블랙홀로 인해 소행성들이 플레이어의 방향으로 끌려온다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3" name="그림 2" descr="어두운, 벌레, 흐린이(가) 표시된 사진&#10;&#10;자동 생성된 설명">
            <a:extLst>
              <a:ext uri="{FF2B5EF4-FFF2-40B4-BE49-F238E27FC236}">
                <a16:creationId xmlns:a16="http://schemas.microsoft.com/office/drawing/2014/main" id="{85283AC0-F675-1F19-BBAE-5ADBCBFCC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2046178"/>
            <a:ext cx="3561348" cy="35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164323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FCADDA-B2C8-878A-7418-63306D5047F4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B60F4-A6A3-C0C0-784E-971F8AAE738C}"/>
              </a:ext>
            </a:extLst>
          </p:cNvPr>
          <p:cNvSpPr txBox="1"/>
          <p:nvPr/>
        </p:nvSpPr>
        <p:spPr>
          <a:xfrm>
            <a:off x="6170975" y="1334196"/>
            <a:ext cx="5234311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드래곤 알이 둥지에서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등장한다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체력이 절반 이상 닳을 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도망친다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파이어볼을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뱉으면서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다른 몬스터를 소환한다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F625A527-6A29-A172-6519-FC156C72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15" y="2658580"/>
            <a:ext cx="3761426" cy="227069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3610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0C09-E039-9011-5A36-EC0B8837E2CE}"/>
              </a:ext>
            </a:extLst>
          </p:cNvPr>
          <p:cNvSpPr txBox="1"/>
          <p:nvPr/>
        </p:nvSpPr>
        <p:spPr>
          <a:xfrm>
            <a:off x="6170975" y="1334196"/>
            <a:ext cx="5234311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성체 드래곤이다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460C2F84-5121-B1FD-BABB-4D2E838E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4" y="1861271"/>
            <a:ext cx="4147128" cy="31354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C2314-B138-7FC0-C8FB-2E35888F54E2}"/>
              </a:ext>
            </a:extLst>
          </p:cNvPr>
          <p:cNvSpPr txBox="1"/>
          <p:nvPr/>
        </p:nvSpPr>
        <p:spPr>
          <a:xfrm>
            <a:off x="6170975" y="219235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우주를 날아다니며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고개를 좌우로 돌릴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758B7-10BF-D4DD-FB17-87D166C7991E}"/>
              </a:ext>
            </a:extLst>
          </p:cNvPr>
          <p:cNvSpPr txBox="1"/>
          <p:nvPr/>
        </p:nvSpPr>
        <p:spPr>
          <a:xfrm>
            <a:off x="6170975" y="3355622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넓은 면적에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파이어볼을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39A00-941A-CC83-F148-3C5A3F694FDF}"/>
              </a:ext>
            </a:extLst>
          </p:cNvPr>
          <p:cNvSpPr txBox="1"/>
          <p:nvPr/>
        </p:nvSpPr>
        <p:spPr>
          <a:xfrm>
            <a:off x="6170975" y="4497522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플레이어와의 최종 전투 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브레스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대결을 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936342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0C09-E039-9011-5A36-EC0B8837E2CE}"/>
              </a:ext>
            </a:extLst>
          </p:cNvPr>
          <p:cNvSpPr txBox="1"/>
          <p:nvPr/>
        </p:nvSpPr>
        <p:spPr>
          <a:xfrm>
            <a:off x="6170975" y="1334196"/>
            <a:ext cx="523431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해적단이다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두발로 걸어 다닌다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조종석과 발사대와 상호작용을 통해 함선을 조종할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4" y="2083403"/>
            <a:ext cx="4641182" cy="33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64027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함선 내부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0C09-E039-9011-5A36-EC0B8837E2CE}"/>
              </a:ext>
            </a:extLst>
          </p:cNvPr>
          <p:cNvSpPr txBox="1"/>
          <p:nvPr/>
        </p:nvSpPr>
        <p:spPr>
          <a:xfrm>
            <a:off x="6170975" y="1334196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개의 조종석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개의 공격석이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상점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NPC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와의 상호작용을 통해 아이템을 구매한다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코인을 통해 체력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회복 키트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보석을 구매할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60D2BE-74EC-5BC9-4287-B7654ACC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14" y="2083404"/>
            <a:ext cx="4641182" cy="33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68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61415-18CD-507F-81E8-D122E02E9117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C7ADE-CD2E-55FA-0BF9-61EB799C14B5}"/>
              </a:ext>
            </a:extLst>
          </p:cNvPr>
          <p:cNvSpPr txBox="1"/>
          <p:nvPr/>
        </p:nvSpPr>
        <p:spPr>
          <a:xfrm>
            <a:off x="6170975" y="133419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기본적으로 플레이어는 레이저 총알을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59902D-DA3B-1C5D-4450-C914B2DD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72" y="2853985"/>
            <a:ext cx="4338744" cy="1150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0B74A-11CC-25EB-205F-F1AFED5C3A7C}"/>
              </a:ext>
            </a:extLst>
          </p:cNvPr>
          <p:cNvSpPr txBox="1"/>
          <p:nvPr/>
        </p:nvSpPr>
        <p:spPr>
          <a:xfrm>
            <a:off x="6170974" y="2526686"/>
            <a:ext cx="5234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가지 보석이 존재하며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보석을 장착하여 무기를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6BE8D-BF8C-88BD-65D7-46B584B768A0}"/>
              </a:ext>
            </a:extLst>
          </p:cNvPr>
          <p:cNvSpPr txBox="1"/>
          <p:nvPr/>
        </p:nvSpPr>
        <p:spPr>
          <a:xfrm>
            <a:off x="6170974" y="4151617"/>
            <a:ext cx="5234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강화된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산탁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유도탄레이저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총알과 시야 내 모든 적들을 제거하는 필살기가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475B0B-ECCE-4C18-B2A1-0A5F06E5A76C}"/>
              </a:ext>
            </a:extLst>
          </p:cNvPr>
          <p:cNvSpPr/>
          <p:nvPr/>
        </p:nvSpPr>
        <p:spPr>
          <a:xfrm>
            <a:off x="8192655" y="1203158"/>
            <a:ext cx="3521824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A312C-125A-0A04-6745-D65F6317DA8D}"/>
              </a:ext>
            </a:extLst>
          </p:cNvPr>
          <p:cNvSpPr txBox="1"/>
          <p:nvPr/>
        </p:nvSpPr>
        <p:spPr>
          <a:xfrm>
            <a:off x="8295338" y="1203158"/>
            <a:ext cx="3176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총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개의 몬스터를 기획했다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1" y="1306075"/>
            <a:ext cx="7216528" cy="5232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4978A-6739-691A-26A7-91ECAA12FE0E}"/>
              </a:ext>
            </a:extLst>
          </p:cNvPr>
          <p:cNvSpPr txBox="1"/>
          <p:nvPr/>
        </p:nvSpPr>
        <p:spPr>
          <a:xfrm>
            <a:off x="8295338" y="2364046"/>
            <a:ext cx="3176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몬스터는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자신만의 사이즈와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체력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공격력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공격패턴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특징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드롭률을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가지고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59E3-9408-C49F-3046-3A18B278241C}"/>
              </a:ext>
            </a:extLst>
          </p:cNvPr>
          <p:cNvSpPr txBox="1"/>
          <p:nvPr/>
        </p:nvSpPr>
        <p:spPr>
          <a:xfrm>
            <a:off x="1021080" y="1544320"/>
            <a:ext cx="10149840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타격된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부분에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파티클이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생성되고 깨진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텍스쳐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모델을 적용한다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동시 접속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907523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6170975" y="1334196"/>
            <a:ext cx="5234311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플레이어가 접속해서 멀티로 플레이한다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내부에서 조종실과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공격실을 자유롭게 오가며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보석으로 공격모드를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변경한다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31D50-9FE7-B026-65E6-B312C9A0D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14" y="1434950"/>
            <a:ext cx="4757423" cy="222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86" y="4037923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479089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6" y="3121734"/>
            <a:ext cx="5168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개발일정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6170975" y="1334196"/>
            <a:ext cx="523431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게임이다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공격할 때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 모드로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바뀐다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블랙홀이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08D335-2FB7-6BA8-F53F-BC5643729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58" y="2388846"/>
            <a:ext cx="4416725" cy="30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2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역할 분담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애니매이션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203684"/>
            <a:ext cx="3276332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203683"/>
            <a:ext cx="3276333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sz="30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32995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항 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7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리소스 수집 및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인게임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 발표까지 목표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4E3CD-33A3-A8F7-9899-04635EE106D6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1B008-6987-BDBD-4BB9-C42AD724A147}"/>
              </a:ext>
            </a:extLst>
          </p:cNvPr>
          <p:cNvSpPr txBox="1"/>
          <p:nvPr/>
        </p:nvSpPr>
        <p:spPr>
          <a:xfrm>
            <a:off x="6170975" y="1334196"/>
            <a:ext cx="5234311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클라이언트와 서버를 연동해서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우주선과 행성 간의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충돌처리를 구현한다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834654-4564-59BF-7AEC-80ACE637760B}"/>
              </a:ext>
            </a:extLst>
          </p:cNvPr>
          <p:cNvSpPr/>
          <p:nvPr/>
        </p:nvSpPr>
        <p:spPr>
          <a:xfrm>
            <a:off x="477521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0EBB3-9638-D3A2-EF85-95044E61C7DB}"/>
              </a:ext>
            </a:extLst>
          </p:cNvPr>
          <p:cNvSpPr txBox="1"/>
          <p:nvPr/>
        </p:nvSpPr>
        <p:spPr>
          <a:xfrm>
            <a:off x="552496" y="1334196"/>
            <a:ext cx="523431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클라이언트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플레이어와 몬스터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오브젝트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랜더링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및 애니메이션을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적용한다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파티클을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96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721895" y="2608446"/>
            <a:ext cx="960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https://giphy.com/gifs/vfx-houdini-blackhole-fYwTUll1cEnrM6Y4Ir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59E3-9408-C49F-3046-3A18B278241C}"/>
              </a:ext>
            </a:extLst>
          </p:cNvPr>
          <p:cNvSpPr txBox="1"/>
          <p:nvPr/>
        </p:nvSpPr>
        <p:spPr>
          <a:xfrm>
            <a:off x="1021080" y="1544320"/>
            <a:ext cx="10149840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인칭과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인칭을 자유롭게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보석이 존재하고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몬스터들이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존재하므로 다양한 플레이 방식으로 게임을 즐길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명의 플레이어가 한 우주선을 플레이 하는 만큼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플레이어들끼리의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협동력이 중시되므로 협동 게임만의 재미를 느낄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</a:t>
            </a:r>
          </a:p>
        </p:txBody>
      </p:sp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F59E3-9408-C49F-3046-3A18B278241C}"/>
              </a:ext>
            </a:extLst>
          </p:cNvPr>
          <p:cNvSpPr txBox="1"/>
          <p:nvPr/>
        </p:nvSpPr>
        <p:spPr>
          <a:xfrm>
            <a:off x="1021080" y="1544320"/>
            <a:ext cx="10149840" cy="4882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꾸준히 사랑받는 협력 게임인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overcooked!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셀링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포인트인 귀여운 캐릭터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분주한 플레이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협력 요소를 지니고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항상 게임의 순위권을 차지하는 장르인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FPS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요소를 포함하고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협력게임이라는 재미요소와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fps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라는 불멸의 재미요소를 합친 만큼 시장성을 기대할 수 있다고 본다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시장성</a:t>
            </a:r>
          </a:p>
        </p:txBody>
      </p:sp>
    </p:spTree>
    <p:extLst>
      <p:ext uri="{BB962C8B-B14F-4D97-AF65-F5344CB8AC3E}">
        <p14:creationId xmlns:p14="http://schemas.microsoft.com/office/powerpoint/2010/main" val="62202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3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 플레이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AA35F9-1246-A88E-A5EC-025983929F99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76A25-0A90-E739-4950-D84290A417B9}"/>
              </a:ext>
            </a:extLst>
          </p:cNvPr>
          <p:cNvSpPr txBox="1"/>
          <p:nvPr/>
        </p:nvSpPr>
        <p:spPr>
          <a:xfrm>
            <a:off x="6170975" y="1334196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플레이어는 우주선 내부에서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플레이한다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인의 플레이어가 필요에 따라 메인 조종실 혹은 공격실을 옮겨 다닌다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조종은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9" y="1553848"/>
            <a:ext cx="4796287" cy="2057314"/>
          </a:xfrm>
          <a:prstGeom prst="rect">
            <a:avLst/>
          </a:prstGeom>
        </p:spPr>
      </p:pic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4" y="4274559"/>
            <a:ext cx="4483643" cy="1892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786714" y="6271404"/>
            <a:ext cx="4354629" cy="37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75693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1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 플레이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AA35F9-1246-A88E-A5EC-025983929F99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76A25-0A90-E739-4950-D84290A417B9}"/>
              </a:ext>
            </a:extLst>
          </p:cNvPr>
          <p:cNvSpPr txBox="1"/>
          <p:nvPr/>
        </p:nvSpPr>
        <p:spPr>
          <a:xfrm>
            <a:off x="6170975" y="1334196"/>
            <a:ext cx="523431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내부에서 조종실 또는 공격실에서 상호작용시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FPS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모드로 넘어간다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우주선을 공격하는 몬스터 객체와 화면상으로 전투가 가능하다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pic>
        <p:nvPicPr>
          <p:cNvPr id="6" name="그림 5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E47F4A70-6184-B951-5F73-8B2F0BED9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2" y="2447130"/>
            <a:ext cx="5379775" cy="2950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D2CF3B-E217-666A-27FC-C70E50475E1C}"/>
              </a:ext>
            </a:extLst>
          </p:cNvPr>
          <p:cNvSpPr txBox="1"/>
          <p:nvPr/>
        </p:nvSpPr>
        <p:spPr>
          <a:xfrm>
            <a:off x="795341" y="5624422"/>
            <a:ext cx="4354629" cy="37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53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5B66434-B686-DDA5-B38F-4BDD4C39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569720"/>
            <a:ext cx="10734675" cy="4876800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ECB5EB7B-8AFC-3577-D3EC-A160E1206C47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374887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31E016-4BCA-402D-8CD2-82456EED4A85}"/>
              </a:ext>
            </a:extLst>
          </p:cNvPr>
          <p:cNvSpPr/>
          <p:nvPr/>
        </p:nvSpPr>
        <p:spPr>
          <a:xfrm>
            <a:off x="7914640" y="4904740"/>
            <a:ext cx="2306320" cy="114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46B0A-4B7F-7FE1-AA32-E186150334BB}"/>
              </a:ext>
            </a:extLst>
          </p:cNvPr>
          <p:cNvSpPr txBox="1"/>
          <p:nvPr/>
        </p:nvSpPr>
        <p:spPr>
          <a:xfrm>
            <a:off x="7203440" y="4768970"/>
            <a:ext cx="3728720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 클릭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 클릭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–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방어</a:t>
            </a:r>
          </a:p>
        </p:txBody>
      </p:sp>
    </p:spTree>
    <p:extLst>
      <p:ext uri="{BB962C8B-B14F-4D97-AF65-F5344CB8AC3E}">
        <p14:creationId xmlns:p14="http://schemas.microsoft.com/office/powerpoint/2010/main" val="374025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64237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90E96-9C7D-9382-0B4D-49CB096A26B2}"/>
              </a:ext>
            </a:extLst>
          </p:cNvPr>
          <p:cNvSpPr/>
          <p:nvPr/>
        </p:nvSpPr>
        <p:spPr>
          <a:xfrm>
            <a:off x="4963776" y="1884086"/>
            <a:ext cx="2877952" cy="44957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99696-40CB-8884-38D5-901AFAE06542}"/>
              </a:ext>
            </a:extLst>
          </p:cNvPr>
          <p:cNvSpPr/>
          <p:nvPr/>
        </p:nvSpPr>
        <p:spPr>
          <a:xfrm>
            <a:off x="5666420" y="1884086"/>
            <a:ext cx="1472664" cy="44957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A14C2-CA02-B563-CFA2-CE44352C6542}"/>
              </a:ext>
            </a:extLst>
          </p:cNvPr>
          <p:cNvCxnSpPr>
            <a:cxnSpLocks/>
          </p:cNvCxnSpPr>
          <p:nvPr/>
        </p:nvCxnSpPr>
        <p:spPr>
          <a:xfrm flipV="1">
            <a:off x="8653111" y="1612766"/>
            <a:ext cx="0" cy="4547402"/>
          </a:xfrm>
          <a:prstGeom prst="straightConnector1">
            <a:avLst/>
          </a:prstGeom>
          <a:ln w="127000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9D2849-76A4-0AE8-EA22-08B4BFB942B9}"/>
              </a:ext>
            </a:extLst>
          </p:cNvPr>
          <p:cNvCxnSpPr/>
          <p:nvPr/>
        </p:nvCxnSpPr>
        <p:spPr>
          <a:xfrm>
            <a:off x="4676696" y="1884086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4684DD-DC23-53F8-A705-3598571FA622}"/>
              </a:ext>
            </a:extLst>
          </p:cNvPr>
          <p:cNvCxnSpPr/>
          <p:nvPr/>
        </p:nvCxnSpPr>
        <p:spPr>
          <a:xfrm>
            <a:off x="4676696" y="359459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50D0AAB-AC96-CC8A-5317-6D68A6AE4304}"/>
              </a:ext>
            </a:extLst>
          </p:cNvPr>
          <p:cNvCxnSpPr/>
          <p:nvPr/>
        </p:nvCxnSpPr>
        <p:spPr>
          <a:xfrm>
            <a:off x="4676696" y="537259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A6AB3F-3560-0CA8-DCD9-84D74A399B20}"/>
              </a:ext>
            </a:extLst>
          </p:cNvPr>
          <p:cNvSpPr/>
          <p:nvPr/>
        </p:nvSpPr>
        <p:spPr>
          <a:xfrm>
            <a:off x="1594329" y="4932034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8295A-F9CE-1268-0666-AE17E13A64CC}"/>
              </a:ext>
            </a:extLst>
          </p:cNvPr>
          <p:cNvSpPr txBox="1"/>
          <p:nvPr/>
        </p:nvSpPr>
        <p:spPr>
          <a:xfrm>
            <a:off x="1687071" y="5030675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 보스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7EB9A0-EC58-FE39-BC32-F3676B313B6D}"/>
              </a:ext>
            </a:extLst>
          </p:cNvPr>
          <p:cNvSpPr/>
          <p:nvPr/>
        </p:nvSpPr>
        <p:spPr>
          <a:xfrm>
            <a:off x="1592544" y="3154034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66A06-AFFE-A1E2-206C-2FD6B449A0B4}"/>
              </a:ext>
            </a:extLst>
          </p:cNvPr>
          <p:cNvSpPr txBox="1"/>
          <p:nvPr/>
        </p:nvSpPr>
        <p:spPr>
          <a:xfrm>
            <a:off x="1685286" y="3252675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A7F3F3-9042-82F1-BC90-571B3529487D}"/>
              </a:ext>
            </a:extLst>
          </p:cNvPr>
          <p:cNvSpPr/>
          <p:nvPr/>
        </p:nvSpPr>
        <p:spPr>
          <a:xfrm>
            <a:off x="1592544" y="1439271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4C752-9FFD-CF0E-2A44-A1A76FA136FC}"/>
              </a:ext>
            </a:extLst>
          </p:cNvPr>
          <p:cNvSpPr txBox="1"/>
          <p:nvPr/>
        </p:nvSpPr>
        <p:spPr>
          <a:xfrm>
            <a:off x="1685286" y="1541837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 보스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6E4096-2F62-3438-581A-62A4A3924A23}"/>
              </a:ext>
            </a:extLst>
          </p:cNvPr>
          <p:cNvSpPr/>
          <p:nvPr/>
        </p:nvSpPr>
        <p:spPr>
          <a:xfrm>
            <a:off x="9243096" y="3434347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7B470-9952-A827-0969-C6E5CAD6AE3B}"/>
              </a:ext>
            </a:extLst>
          </p:cNvPr>
          <p:cNvSpPr txBox="1"/>
          <p:nvPr/>
        </p:nvSpPr>
        <p:spPr>
          <a:xfrm>
            <a:off x="9335838" y="3536913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 방향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1148</Words>
  <Application>Microsoft Office PowerPoint</Application>
  <PresentationFormat>와이드스크린</PresentationFormat>
  <Paragraphs>203</Paragraphs>
  <Slides>28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Wingdings</vt:lpstr>
      <vt:lpstr>G마켓 산스 TTF Light</vt:lpstr>
      <vt:lpstr>Arial</vt:lpstr>
      <vt:lpstr>맑은 고딕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73</cp:revision>
  <dcterms:created xsi:type="dcterms:W3CDTF">2022-11-25T05:47:03Z</dcterms:created>
  <dcterms:modified xsi:type="dcterms:W3CDTF">2022-12-01T08:30:07Z</dcterms:modified>
</cp:coreProperties>
</file>